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52"/>
    <a:srgbClr val="F1665B"/>
    <a:srgbClr val="2E2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0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0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13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5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33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10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04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5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5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9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8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3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19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030A-2CEB-439F-A4F5-9BC666941515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D697-51D7-4A4C-81BC-527A1EDEE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98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5269" y="578069"/>
            <a:ext cx="9001462" cy="1166648"/>
          </a:xfrm>
        </p:spPr>
        <p:txBody>
          <a:bodyPr>
            <a:noAutofit/>
          </a:bodyPr>
          <a:lstStyle/>
          <a:p>
            <a:r>
              <a:rPr lang="fr-FR" sz="8800" dirty="0" smtClean="0"/>
              <a:t>Syrie</a:t>
            </a:r>
            <a:endParaRPr lang="fr-FR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0455" y="2343808"/>
            <a:ext cx="9001462" cy="367862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-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5338">
            <a:off x="8357285" y="332194"/>
            <a:ext cx="3441215" cy="251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7" y="1634490"/>
            <a:ext cx="3746164" cy="42468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4910" y="5370786"/>
            <a:ext cx="3846787" cy="116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50979" y="3342290"/>
            <a:ext cx="773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18,43 Millions d’habitants en 2016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93" y="-20797"/>
            <a:ext cx="10353761" cy="1326321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Régime Politique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375" y="1173638"/>
            <a:ext cx="10559926" cy="4952010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1946 : La Syrie obtient son indépendance et devient une République</a:t>
            </a:r>
          </a:p>
          <a:p>
            <a:r>
              <a:rPr lang="fr-FR" sz="2800" dirty="0">
                <a:solidFill>
                  <a:schemeClr val="bg1"/>
                </a:solidFill>
              </a:rPr>
              <a:t>L’histoire du pays est </a:t>
            </a:r>
            <a:r>
              <a:rPr lang="fr-FR" sz="2800" dirty="0" smtClean="0">
                <a:solidFill>
                  <a:schemeClr val="bg1"/>
                </a:solidFill>
              </a:rPr>
              <a:t>marquée </a:t>
            </a:r>
            <a:r>
              <a:rPr lang="fr-FR" sz="2800" dirty="0">
                <a:solidFill>
                  <a:schemeClr val="bg1"/>
                </a:solidFill>
              </a:rPr>
              <a:t>par une grande instabilité politique et de                                       nombreux coups d’état.</a:t>
            </a:r>
          </a:p>
          <a:p>
            <a:r>
              <a:rPr lang="fr-FR" sz="2800" dirty="0">
                <a:solidFill>
                  <a:schemeClr val="bg1"/>
                </a:solidFill>
              </a:rPr>
              <a:t>En 1958, la Syrie et l’Egypte s’unissent créant la République arabe unie, mais                         celle-ci dure peu. Un nouveau coup d’Etat, œuvre du parti </a:t>
            </a:r>
            <a:r>
              <a:rPr lang="fr-FR" sz="2800" dirty="0" err="1">
                <a:solidFill>
                  <a:schemeClr val="bg1"/>
                </a:solidFill>
              </a:rPr>
              <a:t>Baas</a:t>
            </a:r>
            <a:r>
              <a:rPr lang="fr-FR" sz="2800" dirty="0">
                <a:solidFill>
                  <a:schemeClr val="bg1"/>
                </a:solidFill>
              </a:rPr>
              <a:t>, met fin à cet union. </a:t>
            </a:r>
          </a:p>
          <a:p>
            <a:r>
              <a:rPr lang="fr-FR" sz="2800" dirty="0">
                <a:solidFill>
                  <a:schemeClr val="bg1"/>
                </a:solidFill>
              </a:rPr>
              <a:t>En 1970, nouveau coup d’état. Hafez El Assad, ministre de la Défense, devient chef </a:t>
            </a:r>
            <a:r>
              <a:rPr lang="fr-FR" sz="2800" dirty="0" smtClean="0">
                <a:solidFill>
                  <a:schemeClr val="bg1"/>
                </a:solidFill>
              </a:rPr>
              <a:t>d’Etat </a:t>
            </a:r>
            <a:r>
              <a:rPr lang="fr-FR" sz="2800" dirty="0">
                <a:solidFill>
                  <a:schemeClr val="bg1"/>
                </a:solidFill>
              </a:rPr>
              <a:t>jusqu’à sa mort, en 2000.</a:t>
            </a:r>
          </a:p>
          <a:p>
            <a:r>
              <a:rPr lang="fr-FR" sz="2800" dirty="0">
                <a:solidFill>
                  <a:schemeClr val="bg1"/>
                </a:solidFill>
              </a:rPr>
              <a:t>En 2000, </a:t>
            </a:r>
            <a:r>
              <a:rPr lang="fr-FR" sz="2800" dirty="0" err="1">
                <a:solidFill>
                  <a:schemeClr val="bg1"/>
                </a:solidFill>
              </a:rPr>
              <a:t>Bachar</a:t>
            </a:r>
            <a:r>
              <a:rPr lang="fr-FR" sz="2800" dirty="0">
                <a:solidFill>
                  <a:schemeClr val="bg1"/>
                </a:solidFill>
              </a:rPr>
              <a:t> El Assad, succède à son père. Les syriens espèrent alors une certaine libéralisation du pays, c’est le « Printemps de Damas ».</a:t>
            </a:r>
          </a:p>
          <a:p>
            <a:r>
              <a:rPr lang="fr-FR" sz="2800" dirty="0">
                <a:solidFill>
                  <a:schemeClr val="bg1"/>
                </a:solidFill>
              </a:rPr>
              <a:t>Mais dès 2001 avec l’emprisonnement de plusieurs intellectuels, c’est la fin du Printemps de Damas.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AutoShape 2" descr="Résultat de recherche d'images pour &quot;baath syr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Résultat de recherche d'images pour &quot;baath syrie&quot;"/>
          <p:cNvSpPr>
            <a:spLocks noChangeAspect="1" noChangeArrowheads="1"/>
          </p:cNvSpPr>
          <p:nvPr/>
        </p:nvSpPr>
        <p:spPr bwMode="auto">
          <a:xfrm>
            <a:off x="155574" y="-144463"/>
            <a:ext cx="2530475" cy="26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Résultat de recherche d'images pour &quot;baath syr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901">
            <a:off x="9737764" y="386294"/>
            <a:ext cx="2218687" cy="205588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671" y="87085"/>
            <a:ext cx="10353761" cy="1326321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</a:rPr>
              <a:t>La révolution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634" y="985652"/>
            <a:ext cx="6314969" cy="5094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En 2010 ce sont les </a:t>
            </a:r>
            <a:r>
              <a:rPr lang="fr-FR" sz="2400" b="1" dirty="0">
                <a:solidFill>
                  <a:srgbClr val="FF0000"/>
                </a:solidFill>
              </a:rPr>
              <a:t>« printemps arabes » </a:t>
            </a:r>
            <a:r>
              <a:rPr lang="fr-FR" sz="2400" dirty="0">
                <a:solidFill>
                  <a:schemeClr val="bg1"/>
                </a:solidFill>
              </a:rPr>
              <a:t>en Tunisie et en Egypte.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Comme les autres peuples arabes, les syriens manifestent leur aspiration au changement et réclament :       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«</a:t>
            </a:r>
            <a:r>
              <a:rPr lang="fr-FR" sz="2400" b="1" dirty="0">
                <a:solidFill>
                  <a:srgbClr val="92D050"/>
                </a:solidFill>
              </a:rPr>
              <a:t> Liberté, justice et dignité » </a:t>
            </a:r>
            <a:endParaRPr lang="fr-FR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Les syriens se révoltent contre un  gouvernement vieux de plus de 40 ans, jugé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bg1"/>
                </a:solidFill>
              </a:rPr>
              <a:t> tyrannique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bg1"/>
                </a:solidFill>
              </a:rPr>
              <a:t>corrompu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Résultat de recherche d'images pour &quot;le printemps arab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07" y="1935920"/>
            <a:ext cx="4279945" cy="36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5983">
            <a:off x="7983479" y="1313793"/>
            <a:ext cx="2647342" cy="16606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419" y="-73302"/>
            <a:ext cx="10353761" cy="1326321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guerre Civile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294411"/>
            <a:ext cx="7809186" cy="495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bg1"/>
                </a:solidFill>
              </a:rPr>
              <a:t>2011 : Début de la guerre civile en Syrie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bg1"/>
                </a:solidFill>
                <a:effectLst/>
              </a:rPr>
              <a:t>La guerre oppose :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bg1"/>
                </a:solidFill>
                <a:effectLst/>
              </a:rPr>
              <a:t>       Les </a:t>
            </a:r>
            <a:r>
              <a:rPr lang="fr-FR" sz="2200" dirty="0">
                <a:solidFill>
                  <a:srgbClr val="92D050"/>
                </a:solidFill>
                <a:effectLst/>
              </a:rPr>
              <a:t>Pro-Assad</a:t>
            </a:r>
            <a:r>
              <a:rPr lang="fr-FR" sz="2200" dirty="0">
                <a:solidFill>
                  <a:schemeClr val="bg1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effectLst/>
              </a:rPr>
              <a:t>       </a:t>
            </a:r>
            <a:r>
              <a:rPr lang="fr-FR" sz="2200" dirty="0">
                <a:solidFill>
                  <a:schemeClr val="bg1"/>
                </a:solidFill>
                <a:effectLst/>
              </a:rPr>
              <a:t>Les </a:t>
            </a:r>
            <a:r>
              <a:rPr lang="fr-FR" sz="2200" dirty="0">
                <a:solidFill>
                  <a:srgbClr val="FF0000"/>
                </a:solidFill>
                <a:effectLst/>
              </a:rPr>
              <a:t>opposants</a:t>
            </a:r>
            <a:r>
              <a:rPr lang="fr-FR" sz="2200" dirty="0">
                <a:solidFill>
                  <a:schemeClr val="bg1"/>
                </a:solidFill>
                <a:effectLst/>
              </a:rPr>
              <a:t> au régime en place: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b="1" dirty="0">
                <a:solidFill>
                  <a:schemeClr val="bg1"/>
                </a:solidFill>
                <a:effectLst/>
              </a:rPr>
              <a:t> </a:t>
            </a:r>
            <a:r>
              <a:rPr lang="fr-FR" sz="2200" dirty="0">
                <a:solidFill>
                  <a:schemeClr val="bg1"/>
                </a:solidFill>
                <a:effectLst/>
              </a:rPr>
              <a:t>Les </a:t>
            </a:r>
            <a:r>
              <a:rPr lang="fr-FR" sz="2200" dirty="0">
                <a:solidFill>
                  <a:srgbClr val="FF0000"/>
                </a:solidFill>
                <a:effectLst/>
              </a:rPr>
              <a:t>rebelles</a:t>
            </a:r>
            <a:r>
              <a:rPr lang="fr-FR" sz="2200" dirty="0">
                <a:solidFill>
                  <a:schemeClr val="bg1"/>
                </a:solidFill>
                <a:effectLst/>
              </a:rPr>
              <a:t> qui souhaitent un nouveau gouvernement  plus démocratique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solidFill>
                  <a:schemeClr val="bg1"/>
                </a:solidFill>
                <a:effectLst/>
              </a:rPr>
              <a:t>Les </a:t>
            </a:r>
            <a:r>
              <a:rPr lang="fr-FR" sz="2200" dirty="0">
                <a:solidFill>
                  <a:srgbClr val="FF0000"/>
                </a:solidFill>
                <a:effectLst/>
              </a:rPr>
              <a:t>islamistes</a:t>
            </a:r>
            <a:r>
              <a:rPr lang="fr-FR" sz="2200" dirty="0">
                <a:solidFill>
                  <a:schemeClr val="bg1"/>
                </a:solidFill>
                <a:effectLst/>
              </a:rPr>
              <a:t> qui cherchent à prendre le pouvoir, sans pour autant être d'accord entre eux. 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solidFill>
                  <a:schemeClr val="bg1"/>
                </a:solidFill>
                <a:effectLst/>
              </a:rPr>
              <a:t>Les </a:t>
            </a:r>
            <a:r>
              <a:rPr lang="fr-FR" sz="2200" dirty="0">
                <a:solidFill>
                  <a:srgbClr val="FF0000"/>
                </a:solidFill>
                <a:effectLst/>
              </a:rPr>
              <a:t>Kurdes</a:t>
            </a:r>
            <a:r>
              <a:rPr lang="fr-FR" sz="2200" dirty="0">
                <a:solidFill>
                  <a:schemeClr val="bg1"/>
                </a:solidFill>
                <a:effectLst/>
              </a:rPr>
              <a:t>, au nord, qui réclament                                              l'indépendance du Kurdistan.</a:t>
            </a:r>
            <a:endParaRPr lang="fr-F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AutoShape 2" descr="Résultat de recherche d'images pour &quot;pro assad&quot;"/>
          <p:cNvSpPr>
            <a:spLocks noChangeAspect="1" noChangeArrowheads="1"/>
          </p:cNvSpPr>
          <p:nvPr/>
        </p:nvSpPr>
        <p:spPr bwMode="auto">
          <a:xfrm>
            <a:off x="9152662" y="2144111"/>
            <a:ext cx="1504827" cy="35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pro assad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ésultat de recherche d'images pour &quot;islamiste syri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50">
            <a:off x="9310496" y="2939384"/>
            <a:ext cx="2286000" cy="1562555"/>
          </a:xfrm>
          <a:prstGeom prst="rect">
            <a:avLst/>
          </a:prstGeom>
          <a:noFill/>
          <a:effectLst>
            <a:glow>
              <a:schemeClr val="accent1">
                <a:alpha val="48000"/>
              </a:schemeClr>
            </a:glow>
            <a:outerShdw dir="5400000" algn="ctr" rotWithShape="0">
              <a:srgbClr val="000000">
                <a:alpha val="42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8738">
            <a:off x="7942836" y="4667649"/>
            <a:ext cx="2367915" cy="1495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27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98961"/>
            <a:ext cx="10353761" cy="1326321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 err="1" smtClean="0">
                <a:solidFill>
                  <a:schemeClr val="bg1"/>
                </a:solidFill>
              </a:rPr>
              <a:t>syrie</a:t>
            </a:r>
            <a:r>
              <a:rPr lang="fr-FR" dirty="0" smtClean="0">
                <a:solidFill>
                  <a:schemeClr val="bg1"/>
                </a:solidFill>
              </a:rPr>
              <a:t> aujourd’hui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 descr="Résultat de recherche d'images pour &quot;image mort syri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70">
            <a:off x="7637915" y="2279534"/>
            <a:ext cx="4008292" cy="30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8870" y="1288005"/>
            <a:ext cx="74875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A6E52"/>
                </a:solidFill>
              </a:rPr>
              <a:t> Après 6 ans de guerre:</a:t>
            </a:r>
          </a:p>
          <a:p>
            <a:endParaRPr lang="fr-FR" sz="2000" dirty="0">
              <a:solidFill>
                <a:srgbClr val="FA6E52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FA6E52"/>
                </a:solidFill>
              </a:rPr>
              <a:t>465 000 morts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FA6E52"/>
                </a:solidFill>
              </a:rPr>
              <a:t> 2 millions de blessés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FA6E52"/>
                </a:solidFill>
              </a:rPr>
              <a:t>70 000 à 100 000 disparus dans les prisons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FA6E52"/>
                </a:solidFill>
              </a:rPr>
              <a:t>5 à 6 millions de syriens (soit 1/4 de la population) qui a fuit le pays.</a:t>
            </a:r>
          </a:p>
          <a:p>
            <a:endParaRPr lang="fr-FR" sz="2400" dirty="0" smtClean="0">
              <a:solidFill>
                <a:srgbClr val="FA6E52"/>
              </a:solidFill>
            </a:endParaRPr>
          </a:p>
          <a:p>
            <a:endParaRPr lang="fr-FR" sz="2400" dirty="0">
              <a:solidFill>
                <a:srgbClr val="FA6E52"/>
              </a:solidFill>
            </a:endParaRPr>
          </a:p>
          <a:p>
            <a:r>
              <a:rPr lang="fr-FR" sz="2400" dirty="0">
                <a:solidFill>
                  <a:srgbClr val="FA6E52"/>
                </a:solidFill>
              </a:rPr>
              <a:t>Des attaques à l’arme chimique, des crimes de guerre et des crimes contre l’humanité</a:t>
            </a:r>
            <a:r>
              <a:rPr lang="fr-FR" sz="2400" dirty="0" smtClean="0">
                <a:solidFill>
                  <a:srgbClr val="FA6E52"/>
                </a:solidFill>
              </a:rPr>
              <a:t>.</a:t>
            </a:r>
          </a:p>
          <a:p>
            <a:endParaRPr lang="fr-FR" sz="2400" dirty="0">
              <a:solidFill>
                <a:srgbClr val="FA6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c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221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Rockwell</vt:lpstr>
      <vt:lpstr>Wingdings</vt:lpstr>
      <vt:lpstr>Damask</vt:lpstr>
      <vt:lpstr>Syrie</vt:lpstr>
      <vt:lpstr>Régime Politique</vt:lpstr>
      <vt:lpstr>La révolution</vt:lpstr>
      <vt:lpstr>La guerre Civile</vt:lpstr>
      <vt:lpstr>La syrie aujourd’hui</vt:lpstr>
    </vt:vector>
  </TitlesOfParts>
  <Company>Lycee A. Dumas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Syrie</dc:title>
  <dc:creator>Machini</dc:creator>
  <cp:lastModifiedBy>appyf</cp:lastModifiedBy>
  <cp:revision>26</cp:revision>
  <dcterms:created xsi:type="dcterms:W3CDTF">2018-01-16T08:31:44Z</dcterms:created>
  <dcterms:modified xsi:type="dcterms:W3CDTF">2018-02-06T13:22:05Z</dcterms:modified>
</cp:coreProperties>
</file>