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41242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1" d="100"/>
          <a:sy n="81" d="100"/>
        </p:scale>
        <p:origin x="72" y="6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D6881-A109-4EAE-A282-ACDB85C6A70E}" type="datetimeFigureOut">
              <a:rPr lang="fr-FR" smtClean="0"/>
              <a:t>01/02/2018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1DE32-FAB0-4CBA-8BF3-C5A75B4D5C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6813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D6881-A109-4EAE-A282-ACDB85C6A70E}" type="datetimeFigureOut">
              <a:rPr lang="fr-FR" smtClean="0"/>
              <a:t>01/02/2018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1DE32-FAB0-4CBA-8BF3-C5A75B4D5C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9850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D6881-A109-4EAE-A282-ACDB85C6A70E}" type="datetimeFigureOut">
              <a:rPr lang="fr-FR" smtClean="0"/>
              <a:t>01/02/2018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1DE32-FAB0-4CBA-8BF3-C5A75B4D5C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4169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D6881-A109-4EAE-A282-ACDB85C6A70E}" type="datetimeFigureOut">
              <a:rPr lang="fr-FR" smtClean="0"/>
              <a:t>01/02/2018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1DE32-FAB0-4CBA-8BF3-C5A75B4D5C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0939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D6881-A109-4EAE-A282-ACDB85C6A70E}" type="datetimeFigureOut">
              <a:rPr lang="fr-FR" smtClean="0"/>
              <a:t>01/02/2018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1DE32-FAB0-4CBA-8BF3-C5A75B4D5C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9233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D6881-A109-4EAE-A282-ACDB85C6A70E}" type="datetimeFigureOut">
              <a:rPr lang="fr-FR" smtClean="0"/>
              <a:t>01/02/2018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1DE32-FAB0-4CBA-8BF3-C5A75B4D5C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6675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D6881-A109-4EAE-A282-ACDB85C6A70E}" type="datetimeFigureOut">
              <a:rPr lang="fr-FR" smtClean="0"/>
              <a:t>01/02/2018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1DE32-FAB0-4CBA-8BF3-C5A75B4D5C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6660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D6881-A109-4EAE-A282-ACDB85C6A70E}" type="datetimeFigureOut">
              <a:rPr lang="fr-FR" smtClean="0"/>
              <a:t>01/02/2018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1DE32-FAB0-4CBA-8BF3-C5A75B4D5C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6469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D6881-A109-4EAE-A282-ACDB85C6A70E}" type="datetimeFigureOut">
              <a:rPr lang="fr-FR" smtClean="0"/>
              <a:t>01/02/2018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1DE32-FAB0-4CBA-8BF3-C5A75B4D5C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0974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D6881-A109-4EAE-A282-ACDB85C6A70E}" type="datetimeFigureOut">
              <a:rPr lang="fr-FR" smtClean="0"/>
              <a:t>01/02/2018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1DE32-FAB0-4CBA-8BF3-C5A75B4D5C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8962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D6881-A109-4EAE-A282-ACDB85C6A70E}" type="datetimeFigureOut">
              <a:rPr lang="fr-FR" smtClean="0"/>
              <a:t>01/02/2018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1DE32-FAB0-4CBA-8BF3-C5A75B4D5C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1707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1D6881-A109-4EAE-A282-ACDB85C6A70E}" type="datetimeFigureOut">
              <a:rPr lang="fr-FR" smtClean="0"/>
              <a:t>01/02/2018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01DE32-FAB0-4CBA-8BF3-C5A75B4D5C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283438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4124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2"/>
          <a:srcRect l="-750" r="82542"/>
          <a:stretch/>
        </p:blipFill>
        <p:spPr>
          <a:xfrm>
            <a:off x="19050" y="0"/>
            <a:ext cx="1702506" cy="1683026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2334039" y="0"/>
            <a:ext cx="789813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600" dirty="0">
                <a:solidFill>
                  <a:schemeClr val="bg1"/>
                </a:solidFill>
                <a:latin typeface="AR BERKLEY" panose="02000000000000000000" pitchFamily="2" charset="0"/>
              </a:rPr>
              <a:t>La </a:t>
            </a:r>
            <a:r>
              <a:rPr lang="fr-FR" sz="6600" dirty="0" smtClean="0">
                <a:solidFill>
                  <a:schemeClr val="bg1"/>
                </a:solidFill>
                <a:latin typeface="AR BERKLEY" panose="02000000000000000000" pitchFamily="2" charset="0"/>
              </a:rPr>
              <a:t>Maison </a:t>
            </a:r>
            <a:r>
              <a:rPr lang="fr-FR" sz="6600" dirty="0">
                <a:solidFill>
                  <a:schemeClr val="bg1"/>
                </a:solidFill>
                <a:latin typeface="AR BERKLEY" panose="02000000000000000000" pitchFamily="2" charset="0"/>
              </a:rPr>
              <a:t>D</a:t>
            </a:r>
            <a:r>
              <a:rPr lang="fr-FR" sz="6600" dirty="0" smtClean="0">
                <a:solidFill>
                  <a:schemeClr val="bg1"/>
                </a:solidFill>
                <a:latin typeface="AR BERKLEY" panose="02000000000000000000" pitchFamily="2" charset="0"/>
              </a:rPr>
              <a:t>es Journalistes </a:t>
            </a:r>
            <a:endParaRPr lang="fr-FR" sz="6600" dirty="0">
              <a:solidFill>
                <a:schemeClr val="bg1"/>
              </a:solidFill>
              <a:latin typeface="AR BERKLEY" panose="02000000000000000000" pitchFamily="2" charset="0"/>
            </a:endParaRP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hotocopy/>
                    </a14:imgEffect>
                    <a14:imgEffect>
                      <a14:brightnessContrast bright="4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20473861">
            <a:off x="10129837" y="5085397"/>
            <a:ext cx="1990725" cy="1990725"/>
          </a:xfrm>
          <a:prstGeom prst="rect">
            <a:avLst/>
          </a:prstGeom>
        </p:spPr>
      </p:pic>
      <p:sp>
        <p:nvSpPr>
          <p:cNvPr id="12" name="ZoneTexte 11"/>
          <p:cNvSpPr txBox="1"/>
          <p:nvPr/>
        </p:nvSpPr>
        <p:spPr>
          <a:xfrm>
            <a:off x="240030" y="2523708"/>
            <a:ext cx="9886950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•Qu’est- ce que la Maison </a:t>
            </a:r>
            <a:r>
              <a:rPr lang="fr-FR" sz="3200" dirty="0"/>
              <a:t>D</a:t>
            </a:r>
            <a:r>
              <a:rPr lang="fr-FR" sz="3200" dirty="0" smtClean="0"/>
              <a:t>es Journalistes </a:t>
            </a:r>
            <a:r>
              <a:rPr lang="fr-FR" sz="3200" dirty="0"/>
              <a:t>?</a:t>
            </a:r>
          </a:p>
          <a:p>
            <a:endParaRPr lang="fr-FR" sz="600" dirty="0"/>
          </a:p>
          <a:p>
            <a:r>
              <a:rPr lang="fr-FR" sz="3200" dirty="0"/>
              <a:t>•Quelle est son organisation ?</a:t>
            </a:r>
          </a:p>
          <a:p>
            <a:endParaRPr lang="fr-FR" sz="1100" dirty="0"/>
          </a:p>
          <a:p>
            <a:r>
              <a:rPr lang="fr-FR" sz="3200" dirty="0"/>
              <a:t>•Qui sont les journalistes accueillis ?</a:t>
            </a:r>
          </a:p>
          <a:p>
            <a:endParaRPr lang="fr-FR" sz="1100" dirty="0"/>
          </a:p>
          <a:p>
            <a:r>
              <a:rPr lang="fr-FR" sz="3200" dirty="0"/>
              <a:t>•Quelle est </a:t>
            </a:r>
            <a:r>
              <a:rPr lang="fr-FR" sz="3200" dirty="0" smtClean="0"/>
              <a:t>son </a:t>
            </a:r>
            <a:r>
              <a:rPr lang="fr-FR" sz="3200" dirty="0"/>
              <a:t>aide auprès des journalistes exilés ?</a:t>
            </a:r>
          </a:p>
          <a:p>
            <a:endParaRPr lang="fr-FR" sz="1100" dirty="0"/>
          </a:p>
          <a:p>
            <a:r>
              <a:rPr lang="fr-FR" sz="3200" dirty="0"/>
              <a:t>•Quels sont les projets et actions de la </a:t>
            </a:r>
            <a:r>
              <a:rPr lang="fr-FR" sz="3200" dirty="0" smtClean="0"/>
              <a:t>MDJ </a:t>
            </a:r>
            <a:r>
              <a:rPr lang="fr-FR" sz="32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98350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0654" y="5850750"/>
            <a:ext cx="1291346" cy="1007250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1139434" y="193420"/>
            <a:ext cx="101777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>
                <a:solidFill>
                  <a:srgbClr val="FF0000"/>
                </a:solidFill>
                <a:latin typeface="AR DARLING" panose="02000000000000000000" pitchFamily="2" charset="0"/>
              </a:rPr>
              <a:t>Qu’est- ce </a:t>
            </a:r>
            <a:r>
              <a:rPr lang="fr-FR" sz="4000" b="1" dirty="0">
                <a:latin typeface="AR DARLING" panose="02000000000000000000" pitchFamily="2" charset="0"/>
              </a:rPr>
              <a:t>que la Maison</a:t>
            </a:r>
            <a:r>
              <a:rPr lang="fr-FR" sz="4000" b="1" dirty="0">
                <a:solidFill>
                  <a:schemeClr val="bg1"/>
                </a:solidFill>
                <a:latin typeface="AR DARLING" panose="02000000000000000000" pitchFamily="2" charset="0"/>
              </a:rPr>
              <a:t> </a:t>
            </a:r>
            <a:r>
              <a:rPr lang="fr-FR" sz="4000" b="1" dirty="0">
                <a:solidFill>
                  <a:srgbClr val="00B050"/>
                </a:solidFill>
                <a:latin typeface="AR DARLING" panose="02000000000000000000" pitchFamily="2" charset="0"/>
              </a:rPr>
              <a:t>des</a:t>
            </a:r>
            <a:r>
              <a:rPr lang="fr-FR" sz="4000" b="1" dirty="0">
                <a:latin typeface="AR DARLING" panose="02000000000000000000" pitchFamily="2" charset="0"/>
              </a:rPr>
              <a:t> </a:t>
            </a:r>
            <a:r>
              <a:rPr lang="fr-FR" sz="4000" b="1" dirty="0">
                <a:solidFill>
                  <a:schemeClr val="bg1">
                    <a:lumMod val="95000"/>
                    <a:lumOff val="5000"/>
                  </a:schemeClr>
                </a:solidFill>
                <a:latin typeface="AR DARLING" panose="02000000000000000000" pitchFamily="2" charset="0"/>
              </a:rPr>
              <a:t>journalistes ?</a:t>
            </a: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27163">
            <a:off x="136126" y="5251028"/>
            <a:ext cx="2313518" cy="1542345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7F2BC8F5-236B-4A93-8CC1-149581481592}"/>
              </a:ext>
            </a:extLst>
          </p:cNvPr>
          <p:cNvSpPr/>
          <p:nvPr/>
        </p:nvSpPr>
        <p:spPr>
          <a:xfrm>
            <a:off x="304587" y="1017404"/>
            <a:ext cx="11847444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b="1" dirty="0" smtClean="0">
                <a:latin typeface="AR BLANCA" panose="02000000000000000000" pitchFamily="2" charset="0"/>
              </a:rPr>
              <a:t>La MDJC est une association créée en 2002 par la journaliste </a:t>
            </a:r>
            <a:r>
              <a:rPr lang="fr-FR" sz="3200" b="1" dirty="0" err="1" smtClean="0">
                <a:latin typeface="AR BLANCA" panose="02000000000000000000" pitchFamily="2" charset="0"/>
              </a:rPr>
              <a:t>Danièlle</a:t>
            </a:r>
            <a:r>
              <a:rPr lang="fr-FR" sz="3200" b="1" dirty="0" smtClean="0">
                <a:latin typeface="AR BLANCA" panose="02000000000000000000" pitchFamily="2" charset="0"/>
              </a:rPr>
              <a:t> </a:t>
            </a:r>
            <a:r>
              <a:rPr lang="fr-FR" sz="3200" b="1" dirty="0" err="1" smtClean="0">
                <a:latin typeface="AR BLANCA" panose="02000000000000000000" pitchFamily="2" charset="0"/>
              </a:rPr>
              <a:t>Ohayon</a:t>
            </a:r>
            <a:r>
              <a:rPr lang="fr-FR" sz="3200" b="1" dirty="0" smtClean="0">
                <a:latin typeface="AR BLANCA" panose="02000000000000000000" pitchFamily="2" charset="0"/>
              </a:rPr>
              <a:t> et par le réalisateur Philips </a:t>
            </a:r>
            <a:r>
              <a:rPr lang="fr-FR" sz="3200" b="1" dirty="0" err="1" smtClean="0">
                <a:latin typeface="AR BLANCA" panose="02000000000000000000" pitchFamily="2" charset="0"/>
              </a:rPr>
              <a:t>Spinau</a:t>
            </a:r>
            <a:r>
              <a:rPr lang="fr-FR" sz="3200" b="1" dirty="0" smtClean="0">
                <a:latin typeface="AR BLANCA" panose="02000000000000000000" pitchFamily="2" charset="0"/>
              </a:rPr>
              <a:t>. Elle s’installe d’abord à Bobigny puis à Paris en 2003.</a:t>
            </a:r>
          </a:p>
          <a:p>
            <a:endParaRPr lang="fr-FR" sz="2000" b="1" dirty="0" smtClean="0"/>
          </a:p>
          <a:p>
            <a:r>
              <a:rPr lang="fr-FR" sz="4000" b="1" u="sng" dirty="0" smtClean="0">
                <a:solidFill>
                  <a:srgbClr val="FF0000"/>
                </a:solidFill>
              </a:rPr>
              <a:t>Se</a:t>
            </a:r>
            <a:r>
              <a:rPr lang="fr-FR" sz="4000" b="1" u="sng" dirty="0" smtClean="0"/>
              <a:t>s obj</a:t>
            </a:r>
            <a:r>
              <a:rPr lang="fr-FR" sz="4000" b="1" u="sng" dirty="0" smtClean="0">
                <a:solidFill>
                  <a:srgbClr val="00B050"/>
                </a:solidFill>
              </a:rPr>
              <a:t>ec</a:t>
            </a:r>
            <a:r>
              <a:rPr lang="fr-FR" sz="4000" b="1" u="sng" dirty="0" smtClean="0">
                <a:solidFill>
                  <a:schemeClr val="bg1"/>
                </a:solidFill>
              </a:rPr>
              <a:t>tifs </a:t>
            </a:r>
            <a:r>
              <a:rPr lang="fr-FR" sz="4000" b="1" u="sng" dirty="0" smtClean="0"/>
              <a:t>: </a:t>
            </a:r>
          </a:p>
          <a:p>
            <a:r>
              <a:rPr lang="fr-FR" sz="2000" b="1" dirty="0"/>
              <a:t> </a:t>
            </a:r>
            <a:r>
              <a:rPr lang="fr-FR" sz="2000" b="1" dirty="0" smtClean="0"/>
              <a:t>                               		</a:t>
            </a:r>
            <a:r>
              <a:rPr lang="fr-FR" sz="2800" b="1" dirty="0" smtClean="0"/>
              <a:t>• </a:t>
            </a:r>
            <a:r>
              <a:rPr lang="fr-FR" sz="2800" dirty="0" smtClean="0"/>
              <a:t>accueillir et accompagner des journalistes contraints de fuir 						   leur </a:t>
            </a:r>
            <a:r>
              <a:rPr lang="fr-FR" sz="2800" dirty="0" smtClean="0"/>
              <a:t>pays. </a:t>
            </a:r>
            <a:r>
              <a:rPr lang="fr-FR" sz="2800" dirty="0" smtClean="0"/>
              <a:t>									 </a:t>
            </a:r>
          </a:p>
          <a:p>
            <a:r>
              <a:rPr lang="fr-FR" sz="2800" dirty="0"/>
              <a:t>	</a:t>
            </a:r>
            <a:r>
              <a:rPr lang="fr-FR" sz="2800" dirty="0" smtClean="0"/>
              <a:t>					• héberger des journalistes exilés en France.</a:t>
            </a:r>
          </a:p>
          <a:p>
            <a:r>
              <a:rPr lang="fr-FR" sz="2800" dirty="0" smtClean="0"/>
              <a:t>                                • les aider </a:t>
            </a:r>
            <a:r>
              <a:rPr lang="fr-FR" sz="2800" dirty="0"/>
              <a:t>à chaque étape de leur parcours </a:t>
            </a:r>
            <a:r>
              <a:rPr lang="fr-FR" sz="2800" dirty="0" smtClean="0"/>
              <a:t>d’exil. </a:t>
            </a:r>
            <a:endParaRPr lang="fr-FR" sz="2800" dirty="0" smtClean="0"/>
          </a:p>
          <a:p>
            <a:r>
              <a:rPr lang="fr-FR" sz="2800" dirty="0"/>
              <a:t> </a:t>
            </a:r>
            <a:r>
              <a:rPr lang="fr-FR" sz="2800" dirty="0" smtClean="0"/>
              <a:t>                               • donner </a:t>
            </a:r>
            <a:r>
              <a:rPr lang="fr-FR" sz="2800" dirty="0"/>
              <a:t>les moyens de s’exprimer </a:t>
            </a:r>
            <a:r>
              <a:rPr lang="fr-FR" sz="2800" dirty="0" smtClean="0"/>
              <a:t>librement.</a:t>
            </a:r>
            <a:endParaRPr lang="fr-FR" sz="2800" dirty="0" smtClean="0"/>
          </a:p>
          <a:p>
            <a:r>
              <a:rPr lang="fr-FR" sz="2800" dirty="0" smtClean="0"/>
              <a:t>.</a:t>
            </a:r>
            <a:endParaRPr lang="fr-FR" sz="2800" dirty="0" smtClean="0"/>
          </a:p>
          <a:p>
            <a:endParaRPr lang="fr-FR" sz="2800" dirty="0"/>
          </a:p>
          <a:p>
            <a:endParaRPr lang="fr-FR" dirty="0">
              <a:latin typeface="Arial Black" panose="020B0A04020102020204" pitchFamily="34" charset="0"/>
              <a:cs typeface="Aharoni" panose="02010803020104030203" pitchFamily="2" charset="-79"/>
            </a:endParaRPr>
          </a:p>
          <a:p>
            <a:endParaRPr lang="fr-FR" sz="2400" dirty="0">
              <a:latin typeface="Aparajita" panose="020B0604020202020204" pitchFamily="34" charset="0"/>
              <a:cs typeface="Aparajita" panose="020B0604020202020204" pitchFamily="34" charset="0"/>
            </a:endParaRPr>
          </a:p>
          <a:p>
            <a:endParaRPr lang="fr-FR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04CFFD64-BD73-45A1-87C9-DA6DDABA770E}"/>
              </a:ext>
            </a:extLst>
          </p:cNvPr>
          <p:cNvSpPr txBox="1"/>
          <p:nvPr/>
        </p:nvSpPr>
        <p:spPr>
          <a:xfrm>
            <a:off x="3289927" y="6550223"/>
            <a:ext cx="77641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solidFill>
                  <a:schemeClr val="bg1"/>
                </a:solidFill>
              </a:rPr>
              <a:t>   Source : https://www.maisondesjournalistes.org/qui-sommes-nous/</a:t>
            </a:r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92299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99536" y="5852073"/>
            <a:ext cx="1292464" cy="1005927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2658506" y="125285"/>
            <a:ext cx="82410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solidFill>
                  <a:srgbClr val="FF0000"/>
                </a:solidFill>
                <a:latin typeface="AR DARLING" panose="02000000000000000000" pitchFamily="2" charset="0"/>
              </a:rPr>
              <a:t>Quelle</a:t>
            </a:r>
            <a:r>
              <a:rPr lang="fr-FR" sz="4000" dirty="0">
                <a:latin typeface="AR DARLING" panose="02000000000000000000" pitchFamily="2" charset="0"/>
              </a:rPr>
              <a:t> est </a:t>
            </a:r>
            <a:r>
              <a:rPr lang="fr-FR" sz="4000" dirty="0">
                <a:solidFill>
                  <a:srgbClr val="00B050"/>
                </a:solidFill>
                <a:latin typeface="AR DARLING" panose="02000000000000000000" pitchFamily="2" charset="0"/>
              </a:rPr>
              <a:t>son</a:t>
            </a:r>
            <a:r>
              <a:rPr lang="fr-FR" sz="4000" dirty="0">
                <a:latin typeface="AR DARLING" panose="02000000000000000000" pitchFamily="2" charset="0"/>
              </a:rPr>
              <a:t> </a:t>
            </a:r>
            <a:r>
              <a:rPr lang="fr-FR" sz="4000" dirty="0">
                <a:solidFill>
                  <a:schemeClr val="bg1"/>
                </a:solidFill>
                <a:latin typeface="AR DARLING" panose="02000000000000000000" pitchFamily="2" charset="0"/>
              </a:rPr>
              <a:t>organisation ?</a:t>
            </a: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72121">
            <a:off x="-65660" y="4950666"/>
            <a:ext cx="2106290" cy="2008323"/>
          </a:xfrm>
          <a:prstGeom prst="rect">
            <a:avLst/>
          </a:prstGeom>
        </p:spPr>
      </p:pic>
      <p:sp>
        <p:nvSpPr>
          <p:cNvPr id="2" name="ZoneTexte 1"/>
          <p:cNvSpPr txBox="1"/>
          <p:nvPr/>
        </p:nvSpPr>
        <p:spPr>
          <a:xfrm>
            <a:off x="577934" y="1520041"/>
            <a:ext cx="1147552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 •  </a:t>
            </a:r>
            <a:r>
              <a:rPr lang="fr-FR" sz="3600" dirty="0" smtClean="0"/>
              <a:t>C’est une association loi 1901 </a:t>
            </a:r>
          </a:p>
          <a:p>
            <a:r>
              <a:rPr lang="fr-FR" sz="3600" dirty="0"/>
              <a:t> </a:t>
            </a:r>
            <a:r>
              <a:rPr lang="fr-FR" sz="3600" dirty="0" smtClean="0"/>
              <a:t>• Elle est financée par des dons de particuliers, par la ville de Paris et par certains médias. </a:t>
            </a:r>
            <a:endParaRPr lang="fr-FR" sz="3600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04CFFD64-BD73-45A1-87C9-DA6DDABA770E}"/>
              </a:ext>
            </a:extLst>
          </p:cNvPr>
          <p:cNvSpPr txBox="1"/>
          <p:nvPr/>
        </p:nvSpPr>
        <p:spPr>
          <a:xfrm>
            <a:off x="3289927" y="6550223"/>
            <a:ext cx="77641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solidFill>
                  <a:schemeClr val="bg1"/>
                </a:solidFill>
              </a:rPr>
              <a:t>   Source : https://www.maisondesjournalistes.org/qui-sommes-nous/</a:t>
            </a:r>
            <a:endParaRPr lang="fr-FR" dirty="0">
              <a:solidFill>
                <a:schemeClr val="bg1"/>
              </a:solidFill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84791">
            <a:off x="3895354" y="3465416"/>
            <a:ext cx="3597976" cy="2386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065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99536" y="5852073"/>
            <a:ext cx="1292464" cy="1005927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2320290" y="148590"/>
            <a:ext cx="787527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>
                <a:solidFill>
                  <a:srgbClr val="FF0000"/>
                </a:solidFill>
                <a:latin typeface="AR DARLING" panose="02000000000000000000" pitchFamily="2" charset="0"/>
              </a:rPr>
              <a:t>Qui sont </a:t>
            </a:r>
            <a:r>
              <a:rPr lang="fr-FR" sz="4000" dirty="0">
                <a:latin typeface="AR DARLING" panose="02000000000000000000" pitchFamily="2" charset="0"/>
              </a:rPr>
              <a:t>les </a:t>
            </a:r>
            <a:r>
              <a:rPr lang="fr-FR" sz="4000" dirty="0">
                <a:solidFill>
                  <a:srgbClr val="00B050"/>
                </a:solidFill>
                <a:latin typeface="AR DARLING" panose="02000000000000000000" pitchFamily="2" charset="0"/>
              </a:rPr>
              <a:t>journalistes</a:t>
            </a:r>
            <a:r>
              <a:rPr lang="fr-FR" sz="4000" dirty="0">
                <a:latin typeface="AR DARLING" panose="02000000000000000000" pitchFamily="2" charset="0"/>
              </a:rPr>
              <a:t> </a:t>
            </a:r>
            <a:r>
              <a:rPr lang="fr-FR" sz="4000" dirty="0">
                <a:solidFill>
                  <a:schemeClr val="bg1">
                    <a:lumMod val="95000"/>
                    <a:lumOff val="5000"/>
                  </a:schemeClr>
                </a:solidFill>
                <a:latin typeface="AR DARLING" panose="02000000000000000000" pitchFamily="2" charset="0"/>
              </a:rPr>
              <a:t>accueillis ?</a:t>
            </a: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87" y="5496616"/>
            <a:ext cx="1361384" cy="1361384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 rotWithShape="1">
          <a:blip r:embed="rId4"/>
          <a:srcRect l="-30763" t="241" r="30763" b="49865"/>
          <a:stretch/>
        </p:blipFill>
        <p:spPr>
          <a:xfrm rot="1246975">
            <a:off x="-217720" y="4708508"/>
            <a:ext cx="1405152" cy="673163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268B729E-119B-447B-819C-D5F19CAC18F2}"/>
              </a:ext>
            </a:extLst>
          </p:cNvPr>
          <p:cNvSpPr txBox="1"/>
          <p:nvPr/>
        </p:nvSpPr>
        <p:spPr>
          <a:xfrm>
            <a:off x="484856" y="1579590"/>
            <a:ext cx="1183419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/>
              <a:t>La Maison des Journalistes en France  accompagne des journalistes exilés du monde entier, mais principalement des régions suivantes : </a:t>
            </a:r>
          </a:p>
          <a:p>
            <a:endParaRPr lang="fr-FR" sz="3600" dirty="0"/>
          </a:p>
          <a:p>
            <a:pPr marL="2628900" lvl="5" indent="-342900">
              <a:buFont typeface="Wingdings" panose="05000000000000000000" pitchFamily="2" charset="2"/>
              <a:buChar char="q"/>
            </a:pPr>
            <a:r>
              <a:rPr lang="fr-FR" sz="3600" dirty="0" smtClean="0"/>
              <a:t>Moyen-Orient </a:t>
            </a:r>
            <a:endParaRPr lang="fr-FR" sz="3600" dirty="0"/>
          </a:p>
          <a:p>
            <a:pPr marL="2628900" lvl="5" indent="-342900">
              <a:buFont typeface="Wingdings" panose="05000000000000000000" pitchFamily="2" charset="2"/>
              <a:buChar char="q"/>
            </a:pPr>
            <a:r>
              <a:rPr lang="fr-FR" sz="3600" dirty="0" smtClean="0"/>
              <a:t>Afrique centrale de l’ouest </a:t>
            </a:r>
          </a:p>
          <a:p>
            <a:pPr marL="2628900" lvl="5" indent="-342900">
              <a:buFont typeface="Wingdings" panose="05000000000000000000" pitchFamily="2" charset="2"/>
              <a:buChar char="q"/>
            </a:pPr>
            <a:r>
              <a:rPr lang="fr-FR" sz="3600" dirty="0" smtClean="0"/>
              <a:t>Asie </a:t>
            </a:r>
            <a:r>
              <a:rPr lang="fr-FR" sz="3600" dirty="0"/>
              <a:t>du sud </a:t>
            </a:r>
            <a:r>
              <a:rPr lang="fr-FR" sz="3600" dirty="0" smtClean="0"/>
              <a:t>Est </a:t>
            </a:r>
            <a:endParaRPr lang="fr-FR" sz="3600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04CFFD64-BD73-45A1-87C9-DA6DDABA770E}"/>
              </a:ext>
            </a:extLst>
          </p:cNvPr>
          <p:cNvSpPr txBox="1"/>
          <p:nvPr/>
        </p:nvSpPr>
        <p:spPr>
          <a:xfrm>
            <a:off x="3289927" y="6550223"/>
            <a:ext cx="77641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solidFill>
                  <a:schemeClr val="bg1"/>
                </a:solidFill>
              </a:rPr>
              <a:t>   Source : https://www.maisondesjournalistes.org/qui-sommes-nous/</a:t>
            </a:r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0357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78942" y="220848"/>
            <a:ext cx="1152824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>
                <a:solidFill>
                  <a:srgbClr val="FF0000"/>
                </a:solidFill>
                <a:latin typeface="AR DARLING" panose="02000000000000000000" pitchFamily="2" charset="0"/>
              </a:rPr>
              <a:t>Quelle </a:t>
            </a:r>
            <a:r>
              <a:rPr lang="fr-FR" sz="4000" dirty="0" smtClean="0">
                <a:latin typeface="AR DARLING" panose="02000000000000000000" pitchFamily="2" charset="0"/>
              </a:rPr>
              <a:t>sont les aides </a:t>
            </a:r>
            <a:r>
              <a:rPr lang="fr-FR" sz="4000" dirty="0">
                <a:solidFill>
                  <a:srgbClr val="00B050"/>
                </a:solidFill>
                <a:latin typeface="AR DARLING" panose="02000000000000000000" pitchFamily="2" charset="0"/>
              </a:rPr>
              <a:t>auprès </a:t>
            </a:r>
            <a:endParaRPr lang="fr-FR" sz="4000" dirty="0" smtClean="0">
              <a:solidFill>
                <a:srgbClr val="00B050"/>
              </a:solidFill>
              <a:latin typeface="AR DARLING" panose="02000000000000000000" pitchFamily="2" charset="0"/>
            </a:endParaRPr>
          </a:p>
          <a:p>
            <a:pPr algn="ctr"/>
            <a:r>
              <a:rPr lang="fr-FR" sz="4000" dirty="0" smtClean="0">
                <a:solidFill>
                  <a:srgbClr val="00B050"/>
                </a:solidFill>
                <a:latin typeface="AR DARLING" panose="02000000000000000000" pitchFamily="2" charset="0"/>
              </a:rPr>
              <a:t>des </a:t>
            </a:r>
            <a:r>
              <a:rPr lang="fr-FR" sz="4000" dirty="0">
                <a:solidFill>
                  <a:schemeClr val="tx2">
                    <a:lumMod val="10000"/>
                  </a:schemeClr>
                </a:solidFill>
                <a:latin typeface="AR DARLING" panose="02000000000000000000" pitchFamily="2" charset="0"/>
              </a:rPr>
              <a:t>journalistes exilés ?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99536" y="5852073"/>
            <a:ext cx="1292464" cy="1005927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62598">
            <a:off x="326810" y="5367524"/>
            <a:ext cx="1312340" cy="1304651"/>
          </a:xfrm>
          <a:prstGeom prst="rect">
            <a:avLst/>
          </a:prstGeom>
        </p:spPr>
      </p:pic>
      <p:sp>
        <p:nvSpPr>
          <p:cNvPr id="2" name="ZoneTexte 1"/>
          <p:cNvSpPr txBox="1"/>
          <p:nvPr/>
        </p:nvSpPr>
        <p:spPr>
          <a:xfrm>
            <a:off x="278942" y="1494889"/>
            <a:ext cx="11528247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La MDJ </a:t>
            </a:r>
            <a:r>
              <a:rPr lang="fr-FR" sz="2800" dirty="0" smtClean="0"/>
              <a:t>les aide à  :</a:t>
            </a:r>
          </a:p>
          <a:p>
            <a:r>
              <a:rPr lang="fr-FR" sz="2800" dirty="0" smtClean="0"/>
              <a:t>                               •</a:t>
            </a:r>
            <a:r>
              <a:rPr lang="fr-FR" sz="2800" dirty="0"/>
              <a:t> </a:t>
            </a:r>
            <a:r>
              <a:rPr lang="fr-FR" sz="2800" dirty="0" smtClean="0"/>
              <a:t>se </a:t>
            </a:r>
            <a:r>
              <a:rPr lang="fr-FR" sz="2800" dirty="0" smtClean="0">
                <a:solidFill>
                  <a:srgbClr val="FF0000"/>
                </a:solidFill>
              </a:rPr>
              <a:t>RECONSTRUIRE</a:t>
            </a:r>
            <a:r>
              <a:rPr lang="fr-FR" sz="2800" dirty="0" smtClean="0"/>
              <a:t> </a:t>
            </a:r>
          </a:p>
          <a:p>
            <a:r>
              <a:rPr lang="fr-FR" sz="2800" dirty="0"/>
              <a:t> </a:t>
            </a:r>
            <a:r>
              <a:rPr lang="fr-FR" sz="2800" dirty="0" smtClean="0"/>
              <a:t>                              • poursuivre </a:t>
            </a:r>
            <a:r>
              <a:rPr lang="fr-FR" sz="2800" dirty="0" smtClean="0">
                <a:solidFill>
                  <a:srgbClr val="FF0000"/>
                </a:solidFill>
              </a:rPr>
              <a:t>LEUR MOBILISATION </a:t>
            </a:r>
            <a:r>
              <a:rPr lang="fr-FR" sz="2800" dirty="0" smtClean="0"/>
              <a:t>en </a:t>
            </a:r>
            <a:r>
              <a:rPr lang="fr-FR" sz="2800" dirty="0"/>
              <a:t>faveur de la liberté de </a:t>
            </a:r>
            <a:r>
              <a:rPr lang="fr-FR" sz="2800" dirty="0" smtClean="0"/>
              <a:t>	                             la presse</a:t>
            </a:r>
          </a:p>
          <a:p>
            <a:r>
              <a:rPr lang="fr-FR" sz="2800" dirty="0" smtClean="0"/>
              <a:t>De plus, elle :  </a:t>
            </a:r>
          </a:p>
          <a:p>
            <a:pPr marL="2171700" lvl="4" indent="-342900">
              <a:buFont typeface="Wingdings" panose="05000000000000000000" pitchFamily="2" charset="2"/>
              <a:buChar char="v"/>
            </a:pPr>
            <a:r>
              <a:rPr lang="fr-FR" sz="2800" dirty="0" smtClean="0"/>
              <a:t> assure leur protection </a:t>
            </a:r>
          </a:p>
          <a:p>
            <a:pPr marL="2171700" lvl="4" indent="-342900">
              <a:buFont typeface="Wingdings" panose="05000000000000000000" pitchFamily="2" charset="2"/>
              <a:buChar char="v"/>
            </a:pPr>
            <a:r>
              <a:rPr lang="fr-FR" sz="2800" dirty="0"/>
              <a:t> </a:t>
            </a:r>
            <a:r>
              <a:rPr lang="fr-FR" sz="2800" dirty="0" smtClean="0"/>
              <a:t>les accompagne dans les démarches administratives</a:t>
            </a:r>
          </a:p>
          <a:p>
            <a:pPr marL="2171700" lvl="4" indent="-342900">
              <a:buFont typeface="Wingdings" panose="05000000000000000000" pitchFamily="2" charset="2"/>
              <a:buChar char="v"/>
            </a:pPr>
            <a:r>
              <a:rPr lang="fr-FR" sz="2800" dirty="0" smtClean="0"/>
              <a:t>	propose des activités culturelles et ateliers de formation</a:t>
            </a:r>
          </a:p>
          <a:p>
            <a:pPr marL="2171700" lvl="4" indent="-342900">
              <a:buFont typeface="Wingdings" panose="05000000000000000000" pitchFamily="2" charset="2"/>
              <a:buChar char="v"/>
            </a:pPr>
            <a:endParaRPr lang="fr-FR" sz="2800" dirty="0"/>
          </a:p>
          <a:p>
            <a:pPr lvl="4"/>
            <a:r>
              <a:rPr lang="fr-FR" sz="2800" b="1" dirty="0" smtClean="0">
                <a:solidFill>
                  <a:srgbClr val="C00000"/>
                </a:solidFill>
              </a:rPr>
              <a:t>300 hommes et femmes ont déjà été accueillis depuis 2003.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dirty="0" smtClean="0"/>
          </a:p>
          <a:p>
            <a:endParaRPr lang="fr-FR" sz="2400" dirty="0"/>
          </a:p>
          <a:p>
            <a:endParaRPr lang="fr-FR" sz="2400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04CFFD64-BD73-45A1-87C9-DA6DDABA770E}"/>
              </a:ext>
            </a:extLst>
          </p:cNvPr>
          <p:cNvSpPr txBox="1"/>
          <p:nvPr/>
        </p:nvSpPr>
        <p:spPr>
          <a:xfrm>
            <a:off x="3289927" y="6550223"/>
            <a:ext cx="77641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solidFill>
                  <a:schemeClr val="bg1"/>
                </a:solidFill>
              </a:rPr>
              <a:t>   Source : https://www.maisondesjournalistes.org/qui-sommes-nous/</a:t>
            </a:r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06686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577340" y="194310"/>
            <a:ext cx="1032129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>
                <a:solidFill>
                  <a:srgbClr val="FF0000"/>
                </a:solidFill>
                <a:latin typeface="AR DARLING" panose="02000000000000000000" pitchFamily="2" charset="0"/>
              </a:rPr>
              <a:t>Quels sont </a:t>
            </a:r>
            <a:r>
              <a:rPr lang="fr-FR" sz="4000" dirty="0">
                <a:latin typeface="AR DARLING" panose="02000000000000000000" pitchFamily="2" charset="0"/>
              </a:rPr>
              <a:t>les projets </a:t>
            </a:r>
            <a:r>
              <a:rPr lang="fr-FR" sz="4000" dirty="0">
                <a:solidFill>
                  <a:srgbClr val="00B050"/>
                </a:solidFill>
                <a:latin typeface="AR DARLING" panose="02000000000000000000" pitchFamily="2" charset="0"/>
              </a:rPr>
              <a:t>et actions </a:t>
            </a:r>
            <a:endParaRPr lang="fr-FR" sz="4000" dirty="0" smtClean="0">
              <a:solidFill>
                <a:srgbClr val="00B050"/>
              </a:solidFill>
              <a:latin typeface="AR DARLING" panose="02000000000000000000" pitchFamily="2" charset="0"/>
            </a:endParaRPr>
          </a:p>
          <a:p>
            <a:pPr algn="ctr"/>
            <a:r>
              <a:rPr lang="fr-FR" sz="4000" dirty="0" smtClean="0">
                <a:solidFill>
                  <a:schemeClr val="bg1"/>
                </a:solidFill>
                <a:latin typeface="AR DARLING" panose="02000000000000000000" pitchFamily="2" charset="0"/>
              </a:rPr>
              <a:t>de </a:t>
            </a:r>
            <a:r>
              <a:rPr lang="fr-FR" sz="4000" dirty="0">
                <a:solidFill>
                  <a:schemeClr val="bg1"/>
                </a:solidFill>
                <a:latin typeface="AR DARLING" panose="02000000000000000000" pitchFamily="2" charset="0"/>
              </a:rPr>
              <a:t>la </a:t>
            </a:r>
            <a:r>
              <a:rPr lang="fr-FR" sz="4000" dirty="0" smtClean="0">
                <a:solidFill>
                  <a:schemeClr val="bg1"/>
                </a:solidFill>
                <a:latin typeface="AR DARLING" panose="02000000000000000000" pitchFamily="2" charset="0"/>
              </a:rPr>
              <a:t>MDJ </a:t>
            </a:r>
            <a:r>
              <a:rPr lang="fr-FR" sz="4000" dirty="0">
                <a:solidFill>
                  <a:schemeClr val="bg1"/>
                </a:solidFill>
                <a:latin typeface="AR DARLING" panose="02000000000000000000" pitchFamily="2" charset="0"/>
              </a:rPr>
              <a:t>?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99536" y="5852073"/>
            <a:ext cx="1292464" cy="1005927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74407">
            <a:off x="39400" y="5453619"/>
            <a:ext cx="1454714" cy="1310553"/>
          </a:xfrm>
          <a:prstGeom prst="rect">
            <a:avLst/>
          </a:prstGeom>
        </p:spPr>
      </p:pic>
      <p:sp>
        <p:nvSpPr>
          <p:cNvPr id="2" name="ZoneTexte 1"/>
          <p:cNvSpPr txBox="1"/>
          <p:nvPr/>
        </p:nvSpPr>
        <p:spPr>
          <a:xfrm>
            <a:off x="241020" y="1655896"/>
            <a:ext cx="1165761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Il s’agit surtout d’actions d’information et de sensibilisation à la liberté de la presse, une de ses missions étant aussi de promouvoir cette liberté !</a:t>
            </a:r>
          </a:p>
          <a:p>
            <a:endParaRPr lang="fr-FR" sz="2400" dirty="0" smtClean="0"/>
          </a:p>
          <a:p>
            <a:r>
              <a:rPr lang="fr-FR" sz="2400" dirty="0" smtClean="0"/>
              <a:t>Projets :</a:t>
            </a:r>
          </a:p>
          <a:p>
            <a:endParaRPr lang="fr-FR" sz="2400" dirty="0" smtClean="0"/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fr-FR" sz="2400" dirty="0" smtClean="0"/>
              <a:t>Renvoyé spécial : des exilés rencontrent des lycéens</a:t>
            </a:r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fr-FR" sz="2400" dirty="0" smtClean="0"/>
              <a:t>Presse 19 projet socioéducatif</a:t>
            </a:r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fr-FR" sz="2400" dirty="0" smtClean="0"/>
              <a:t>Renvoyé spécial PJJ</a:t>
            </a:r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fr-FR" sz="2400" dirty="0" smtClean="0"/>
              <a:t>L’œil de l’exilé</a:t>
            </a:r>
            <a:endParaRPr lang="fr-FR" sz="2400" dirty="0"/>
          </a:p>
          <a:p>
            <a:r>
              <a:rPr lang="fr-FR" sz="2400" dirty="0" smtClean="0"/>
              <a:t> </a:t>
            </a:r>
            <a:endParaRPr lang="fr-FR" sz="2400" dirty="0"/>
          </a:p>
          <a:p>
            <a:endParaRPr lang="fr-FR" sz="2400" dirty="0" smtClean="0"/>
          </a:p>
          <a:p>
            <a:endParaRPr lang="fr-FR" sz="2400" dirty="0"/>
          </a:p>
          <a:p>
            <a:endParaRPr lang="fr-FR" sz="2400" dirty="0" smtClean="0"/>
          </a:p>
          <a:p>
            <a:endParaRPr lang="fr-FR" sz="2400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04CFFD64-BD73-45A1-87C9-DA6DDABA770E}"/>
              </a:ext>
            </a:extLst>
          </p:cNvPr>
          <p:cNvSpPr txBox="1"/>
          <p:nvPr/>
        </p:nvSpPr>
        <p:spPr>
          <a:xfrm>
            <a:off x="3289927" y="6550223"/>
            <a:ext cx="77641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solidFill>
                  <a:schemeClr val="bg1"/>
                </a:solidFill>
              </a:rPr>
              <a:t>   Source : https://www.maisondesjournalistes.org/qui-sommes-nous/</a:t>
            </a:r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19241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322</TotalTime>
  <Words>254</Words>
  <Application>Microsoft Office PowerPoint</Application>
  <PresentationFormat>Grand écran</PresentationFormat>
  <Paragraphs>60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10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7" baseType="lpstr">
      <vt:lpstr>Aharoni</vt:lpstr>
      <vt:lpstr>Aparajita</vt:lpstr>
      <vt:lpstr>AR BERKLEY</vt:lpstr>
      <vt:lpstr>AR BLANCA</vt:lpstr>
      <vt:lpstr>AR DARLING</vt:lpstr>
      <vt:lpstr>Arial</vt:lpstr>
      <vt:lpstr>Arial Black</vt:lpstr>
      <vt:lpstr>Calibri</vt:lpstr>
      <vt:lpstr>Calibri Light</vt:lpstr>
      <vt:lpstr>Wingdings</vt:lpstr>
      <vt:lpstr>Office Theme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Lycee A. Dumas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BAKKALI</dc:creator>
  <cp:lastModifiedBy>appyf</cp:lastModifiedBy>
  <cp:revision>30</cp:revision>
  <dcterms:created xsi:type="dcterms:W3CDTF">2018-01-16T08:39:17Z</dcterms:created>
  <dcterms:modified xsi:type="dcterms:W3CDTF">2018-02-01T13:13:52Z</dcterms:modified>
</cp:coreProperties>
</file>