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90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94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6877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861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921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7836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746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023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175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414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32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06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627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09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918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71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9D0BE-1133-4CD7-8317-FB7238A01601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6386095-20D9-47EC-A96D-2E502EDBA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050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79310" y="2085874"/>
            <a:ext cx="8915399" cy="3064195"/>
          </a:xfrm>
        </p:spPr>
        <p:txBody>
          <a:bodyPr>
            <a:noAutofit/>
          </a:bodyPr>
          <a:lstStyle/>
          <a:p>
            <a:pPr algn="ctr"/>
            <a:r>
              <a:rPr lang="fr-FR" sz="9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 LIBERTÉ D’EXPRESSION</a:t>
            </a:r>
            <a:endParaRPr lang="fr-FR" sz="96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79310" y="2060028"/>
            <a:ext cx="8954814" cy="30900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2440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11142" y="465083"/>
            <a:ext cx="8915399" cy="922283"/>
          </a:xfrm>
        </p:spPr>
        <p:txBody>
          <a:bodyPr>
            <a:noAutofit/>
          </a:bodyPr>
          <a:lstStyle/>
          <a:p>
            <a:r>
              <a:rPr lang="fr-FR" sz="6000" b="1" dirty="0" smtClean="0"/>
              <a:t>La liberté d’expression</a:t>
            </a:r>
            <a:endParaRPr lang="fr-FR" sz="60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44375" y="4570304"/>
            <a:ext cx="8682166" cy="1996751"/>
          </a:xfrm>
        </p:spPr>
        <p:txBody>
          <a:bodyPr>
            <a:noAutofit/>
          </a:bodyPr>
          <a:lstStyle/>
          <a:p>
            <a:r>
              <a:rPr lang="fr-FR" sz="3200" b="1" u="sng" dirty="0" smtClean="0"/>
              <a:t>Qu’est-ce que c’est ?</a:t>
            </a:r>
          </a:p>
          <a:p>
            <a:endParaRPr lang="fr-FR" sz="1600" u="sng" dirty="0" smtClean="0"/>
          </a:p>
          <a:p>
            <a:r>
              <a:rPr lang="fr-FR" sz="2400" dirty="0"/>
              <a:t>La </a:t>
            </a:r>
            <a:r>
              <a:rPr lang="fr-FR" sz="2400" b="1" dirty="0"/>
              <a:t>liberté d'expression</a:t>
            </a:r>
            <a:r>
              <a:rPr lang="fr-FR" sz="2400" dirty="0"/>
              <a:t> est le droit reconnu à l'individu de faire connaître le produit de son activité intellectuelle à son </a:t>
            </a:r>
            <a:r>
              <a:rPr lang="fr-FR" sz="2400" dirty="0" smtClean="0"/>
              <a:t>entourage.</a:t>
            </a:r>
            <a:endParaRPr lang="fr-FR" sz="2400" dirty="0"/>
          </a:p>
        </p:txBody>
      </p:sp>
      <p:pic>
        <p:nvPicPr>
          <p:cNvPr id="7" name="Picture 2" descr="Censure &amp; liberté d’expression - Cartooning for Pea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376" y="1375704"/>
            <a:ext cx="2690439" cy="319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087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44717" y="487475"/>
            <a:ext cx="10096227" cy="910401"/>
          </a:xfrm>
        </p:spPr>
        <p:txBody>
          <a:bodyPr>
            <a:noAutofit/>
          </a:bodyPr>
          <a:lstStyle/>
          <a:p>
            <a:r>
              <a:rPr lang="fr-FR" sz="4400" b="1" dirty="0" smtClean="0"/>
              <a:t>Les limites de la liberté d’expression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20744" y="5044966"/>
            <a:ext cx="8915400" cy="1576551"/>
          </a:xfrm>
        </p:spPr>
        <p:txBody>
          <a:bodyPr>
            <a:normAutofit fontScale="92500" lnSpcReduction="20000"/>
          </a:bodyPr>
          <a:lstStyle/>
          <a:p>
            <a:r>
              <a:rPr lang="fr-FR" sz="1700" dirty="0"/>
              <a:t>Il n’y a pas de pensée libre sans la possibilité de connaître les idées d’autrui, d’y confronter sa réflexion et donc aussi de faire connaître et discuter son opinion</a:t>
            </a:r>
            <a:r>
              <a:rPr lang="fr-FR" sz="1700" dirty="0" smtClean="0"/>
              <a:t>.</a:t>
            </a:r>
          </a:p>
          <a:p>
            <a:r>
              <a:rPr lang="fr-FR" sz="1700" dirty="0"/>
              <a:t>C’est pourquoi la Convention européenne des droits de l’homme </a:t>
            </a:r>
            <a:r>
              <a:rPr lang="fr-FR" sz="1700" dirty="0" smtClean="0"/>
              <a:t>impose </a:t>
            </a:r>
            <a:r>
              <a:rPr lang="fr-FR" sz="1700" dirty="0"/>
              <a:t>que « toute personne a droit à la liberté d’expression </a:t>
            </a:r>
            <a:r>
              <a:rPr lang="fr-FR" sz="1700" dirty="0" smtClean="0"/>
              <a:t>».</a:t>
            </a:r>
          </a:p>
          <a:p>
            <a:r>
              <a:rPr lang="fr-FR" sz="1700" dirty="0"/>
              <a:t>La liberté d’expression n’est pas pour autant absolue et doit se concilier avec d’autres libertés ou droits fondamentaux. </a:t>
            </a:r>
            <a:endParaRPr lang="fr-FR" sz="1500" dirty="0"/>
          </a:p>
        </p:txBody>
      </p:sp>
      <p:pic>
        <p:nvPicPr>
          <p:cNvPr id="2050" name="Picture 2" descr="Censure &amp; liberté d’expression - Cartooning for Pea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637" y="1589575"/>
            <a:ext cx="2839411" cy="3263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1939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b="1" dirty="0" smtClean="0"/>
              <a:t>La liberté de </a:t>
            </a:r>
            <a:r>
              <a:rPr lang="fr-FR" sz="4400" b="1" dirty="0" smtClean="0"/>
              <a:t>presse en France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6260" y="1905000"/>
            <a:ext cx="11148352" cy="3777622"/>
          </a:xfrm>
        </p:spPr>
        <p:txBody>
          <a:bodyPr>
            <a:normAutofit/>
          </a:bodyPr>
          <a:lstStyle/>
          <a:p>
            <a:r>
              <a:rPr lang="fr-FR" sz="2400" dirty="0" smtClean="0"/>
              <a:t>C’est l’un des principes fondamentaux des systèmes démocratiques qui repose sur la loi de la liberté  d’expression et d’opinion de 1881.</a:t>
            </a:r>
          </a:p>
        </p:txBody>
      </p:sp>
      <p:pic>
        <p:nvPicPr>
          <p:cNvPr id="1026" name="Picture 2" descr="http://www.cartooningforpeace.org/wp-content/uploads/2015/09/LIBERTE-EXPRESSION-1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511" y="3019473"/>
            <a:ext cx="4426440" cy="352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901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8623" y="624110"/>
            <a:ext cx="10298243" cy="1280890"/>
          </a:xfrm>
        </p:spPr>
        <p:txBody>
          <a:bodyPr>
            <a:noAutofit/>
          </a:bodyPr>
          <a:lstStyle/>
          <a:p>
            <a:r>
              <a:rPr lang="fr-FR" sz="4400" b="1" dirty="0" smtClean="0"/>
              <a:t>Les limites de la liberté d’expression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68191" y="2007476"/>
            <a:ext cx="8915400" cy="4740165"/>
          </a:xfrm>
        </p:spPr>
        <p:txBody>
          <a:bodyPr>
            <a:noAutofit/>
          </a:bodyPr>
          <a:lstStyle/>
          <a:p>
            <a:r>
              <a:rPr lang="fr-FR" sz="2000" b="1" dirty="0" smtClean="0"/>
              <a:t>Ne pas porter atteinte à la vie privé et au droit à l’image</a:t>
            </a:r>
          </a:p>
          <a:p>
            <a:pPr marL="0" indent="0">
              <a:buNone/>
            </a:pPr>
            <a:r>
              <a:rPr lang="fr-FR" sz="2000" b="1" dirty="0" smtClean="0"/>
              <a:t> </a:t>
            </a:r>
          </a:p>
          <a:p>
            <a:r>
              <a:rPr lang="fr-FR" sz="2000" b="1" dirty="0" smtClean="0"/>
              <a:t>Garder le secret professionnel affaire et défense</a:t>
            </a:r>
          </a:p>
          <a:p>
            <a:pPr marL="0" indent="0">
              <a:buNone/>
            </a:pPr>
            <a:endParaRPr lang="fr-FR" sz="2000" b="1" dirty="0" smtClean="0"/>
          </a:p>
          <a:p>
            <a:r>
              <a:rPr lang="fr-FR" sz="2000" b="1" dirty="0" smtClean="0"/>
              <a:t>Ne pas tenir certain propos interdits par la loi</a:t>
            </a:r>
          </a:p>
          <a:p>
            <a:pPr marL="0" indent="0">
              <a:buNone/>
            </a:pPr>
            <a:endParaRPr lang="fr-FR" sz="2000" b="1" dirty="0" smtClean="0"/>
          </a:p>
          <a:p>
            <a:r>
              <a:rPr lang="fr-FR" sz="2000" b="1" dirty="0" smtClean="0"/>
              <a:t>Ne pas tenir des propos diffamatoires</a:t>
            </a:r>
          </a:p>
          <a:p>
            <a:pPr marL="0" indent="0">
              <a:buNone/>
            </a:pPr>
            <a:endParaRPr lang="fr-FR" sz="2000" b="1" dirty="0" smtClean="0"/>
          </a:p>
          <a:p>
            <a:r>
              <a:rPr lang="fr-FR" sz="2000" b="1" dirty="0" smtClean="0"/>
              <a:t>Ne pas tenir des propos injurieux </a:t>
            </a:r>
          </a:p>
          <a:p>
            <a:pPr marL="0" indent="0">
              <a:buNone/>
            </a:pPr>
            <a:endParaRPr lang="fr-FR" sz="2000" b="1" dirty="0" smtClean="0"/>
          </a:p>
          <a:p>
            <a:r>
              <a:rPr lang="fr-FR" sz="2000" b="1" dirty="0" smtClean="0"/>
              <a:t>Le devoir de réserve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659061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8813" y="403392"/>
            <a:ext cx="6579477" cy="1280890"/>
          </a:xfrm>
        </p:spPr>
        <p:txBody>
          <a:bodyPr>
            <a:noAutofit/>
          </a:bodyPr>
          <a:lstStyle/>
          <a:p>
            <a:r>
              <a:rPr lang="fr-FR" sz="4400" b="1" dirty="0" smtClean="0"/>
              <a:t>La liberté de la presse dans le Monde en 2017</a:t>
            </a:r>
            <a:endParaRPr lang="fr-FR" sz="4400" b="1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503" y="1935805"/>
            <a:ext cx="6894787" cy="4638416"/>
          </a:xfrm>
        </p:spPr>
      </p:pic>
    </p:spTree>
    <p:extLst>
      <p:ext uri="{BB962C8B-B14F-4D97-AF65-F5344CB8AC3E}">
        <p14:creationId xmlns:p14="http://schemas.microsoft.com/office/powerpoint/2010/main" val="329675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38795" y="308800"/>
            <a:ext cx="9750203" cy="1971262"/>
          </a:xfrm>
        </p:spPr>
        <p:txBody>
          <a:bodyPr>
            <a:noAutofit/>
          </a:bodyPr>
          <a:lstStyle/>
          <a:p>
            <a:pPr algn="ctr"/>
            <a:r>
              <a:rPr lang="fr-FR" sz="3200" b="1" dirty="0"/>
              <a:t>La Syrie est classée 177 sur 180 en 2017 selon le classement de Reporters </a:t>
            </a:r>
            <a:r>
              <a:rPr lang="fr-FR" sz="3200" b="1" dirty="0" smtClean="0"/>
              <a:t>Sans </a:t>
            </a:r>
            <a:r>
              <a:rPr lang="fr-FR" sz="3200" b="1" dirty="0"/>
              <a:t>F</a:t>
            </a:r>
            <a:r>
              <a:rPr lang="fr-FR" sz="3200" b="1" dirty="0" smtClean="0"/>
              <a:t>rontières</a:t>
            </a:r>
            <a:r>
              <a:rPr lang="fr-FR" sz="3200" b="1" dirty="0"/>
              <a:t>.</a:t>
            </a:r>
            <a:endParaRPr lang="fr-FR" sz="3200" dirty="0"/>
          </a:p>
        </p:txBody>
      </p:sp>
      <p:pic>
        <p:nvPicPr>
          <p:cNvPr id="5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311" y="2147280"/>
            <a:ext cx="3365828" cy="2642843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875" y="5347713"/>
            <a:ext cx="2552700" cy="12954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6234545" y="2458960"/>
            <a:ext cx="51544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RSF dénombre 11 journalistes et 8 journalistes-citoyens tués en 2016 en Syrie, soit le chiffre le plus élevé. Le pays est devenu le plus meurtrier du monde pour les reporters. En 2017, c’est 8 journalistes et 4 journalistes-citoyens tués.</a:t>
            </a:r>
            <a:endParaRPr lang="fr-FR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644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72540" y="721706"/>
            <a:ext cx="10248011" cy="1635613"/>
          </a:xfrm>
        </p:spPr>
        <p:txBody>
          <a:bodyPr>
            <a:noAutofit/>
          </a:bodyPr>
          <a:lstStyle/>
          <a:p>
            <a:pPr algn="ctr"/>
            <a:r>
              <a:rPr lang="fr-FR" sz="4400" b="1" dirty="0">
                <a:solidFill>
                  <a:schemeClr val="tx1"/>
                </a:solidFill>
              </a:rPr>
              <a:t>Le journalisme en Syrie en chiffres :</a:t>
            </a:r>
            <a:endParaRPr lang="fr-FR" sz="44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95055" y="2480442"/>
            <a:ext cx="9835378" cy="34579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3000" b="1" u="sng" dirty="0"/>
              <a:t>Nombre de journalistes tués :</a:t>
            </a:r>
            <a:endParaRPr lang="fr-FR" sz="3000" b="1" dirty="0"/>
          </a:p>
          <a:p>
            <a:pPr marL="0" indent="0">
              <a:buNone/>
            </a:pPr>
            <a:r>
              <a:rPr lang="fr-FR" sz="2600" dirty="0"/>
              <a:t>Depuis 2011 : 211 journalistes et journalistes-citoyens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3000" b="1" u="sng" dirty="0"/>
              <a:t>Emprisonnés à ce jour </a:t>
            </a:r>
            <a:r>
              <a:rPr lang="fr-FR" sz="3000" b="1" dirty="0"/>
              <a:t>:</a:t>
            </a:r>
          </a:p>
          <a:p>
            <a:pPr marL="0" indent="0">
              <a:buNone/>
            </a:pPr>
            <a:r>
              <a:rPr lang="fr-FR" sz="2600" dirty="0"/>
              <a:t>Au moins 26 journalistes et journalistes-citoyens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2800" b="1" u="sng" dirty="0"/>
              <a:t>Otages ou portés disparus:</a:t>
            </a:r>
            <a:endParaRPr lang="fr-FR" sz="2800" b="1" dirty="0"/>
          </a:p>
          <a:p>
            <a:pPr marL="0" indent="0">
              <a:buNone/>
            </a:pPr>
            <a:r>
              <a:rPr lang="fr-FR" sz="2400" dirty="0"/>
              <a:t>Au moins 21 journalistes et journalistes-citoyens syriens, et 7 étrangers.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5541065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98</TotalTime>
  <Words>258</Words>
  <Application>Microsoft Office PowerPoint</Application>
  <PresentationFormat>Grand écran</PresentationFormat>
  <Paragraphs>35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Andalus</vt:lpstr>
      <vt:lpstr>Arial</vt:lpstr>
      <vt:lpstr>Century Gothic</vt:lpstr>
      <vt:lpstr>Wingdings 3</vt:lpstr>
      <vt:lpstr>Brin</vt:lpstr>
      <vt:lpstr>LA LIBERTÉ D’EXPRESSION</vt:lpstr>
      <vt:lpstr>La liberté d’expression</vt:lpstr>
      <vt:lpstr>Les limites de la liberté d’expression</vt:lpstr>
      <vt:lpstr>La liberté de presse en France</vt:lpstr>
      <vt:lpstr>Les limites de la liberté d’expression</vt:lpstr>
      <vt:lpstr>La liberté de la presse dans le Monde en 2017</vt:lpstr>
      <vt:lpstr>La Syrie est classée 177 sur 180 en 2017 selon le classement de Reporters Sans Frontières.</vt:lpstr>
      <vt:lpstr>Le journalisme en Syrie en chiffres :</vt:lpstr>
    </vt:vector>
  </TitlesOfParts>
  <Company>Lycee A. Dumas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liberté d’expression</dc:title>
  <dc:creator>largou</dc:creator>
  <cp:lastModifiedBy>appyf</cp:lastModifiedBy>
  <cp:revision>16</cp:revision>
  <dcterms:created xsi:type="dcterms:W3CDTF">2018-01-16T07:39:47Z</dcterms:created>
  <dcterms:modified xsi:type="dcterms:W3CDTF">2018-02-01T12:55:30Z</dcterms:modified>
</cp:coreProperties>
</file>